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7"/>
    <p:restoredTop sz="82353"/>
  </p:normalViewPr>
  <p:slideViewPr>
    <p:cSldViewPr snapToGrid="0" snapToObjects="1" showGuides="1">
      <p:cViewPr varScale="1">
        <p:scale>
          <a:sx n="127" d="100"/>
          <a:sy n="127" d="100"/>
        </p:scale>
        <p:origin x="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p(Y | Filled with horrific ...)  = P(Filled, with, horrific….|Y)P(Y)/P(filled, with, horrific,…) </a:t>
            </a:r>
            <a:r>
              <a:rPr lang="en-US" dirty="0">
                <a:sym typeface="Wingdings" panose="05000000000000000000" pitchFamily="2" charset="2"/>
              </a:rPr>
              <a:t> Bayes Rule</a:t>
            </a:r>
          </a:p>
          <a:p>
            <a:r>
              <a:rPr lang="en-US" dirty="0">
                <a:sym typeface="Wingdings" panose="05000000000000000000" pitchFamily="2" charset="2"/>
              </a:rPr>
              <a:t>Now, this is similar to the argmax and since we want a proportion, we can take P(filled, with, horrific,…) out since they don’t change </a:t>
            </a:r>
          </a:p>
          <a:p>
            <a:r>
              <a:rPr lang="en-US" dirty="0">
                <a:sym typeface="Wingdings" panose="05000000000000000000" pitchFamily="2" charset="2"/>
              </a:rPr>
              <a:t>So we will have </a:t>
            </a:r>
            <a:r>
              <a:rPr lang="en-US" dirty="0"/>
              <a:t>p(Y | Filled with horrific ...) ∝  P(Filled, with, horrific….|Y) P(Y)</a:t>
            </a:r>
          </a:p>
          <a:p>
            <a:r>
              <a:rPr lang="en-US" dirty="0"/>
              <a:t>Now let’s apply the </a:t>
            </a:r>
            <a:r>
              <a:rPr lang="en-US" b="1" dirty="0"/>
              <a:t>naïve base assumption: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So P</a:t>
            </a:r>
            <a:r>
              <a:rPr lang="en-US" dirty="0"/>
              <a:t>(Y | Filled with horrific ...) ∝  P(Filled, with, horrific….| Y) P(Y) </a:t>
            </a:r>
            <a:r>
              <a:rPr lang="en-US" b="1" dirty="0"/>
              <a:t>(Bayes)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P(Y) x P(with | Y) x P(horrific | Y) x P(Filled | Y)... (</a:t>
            </a:r>
            <a:r>
              <a:rPr lang="en-US" b="1" dirty="0"/>
              <a:t>Naïve Bayes Assumption)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 isn’t very good because the structure of the sentence is lost. Sometimes we can reword sentences and get a totally different meaning. (</a:t>
            </a:r>
            <a:r>
              <a:rPr lang="en-US" b="1" dirty="0"/>
              <a:t>That’s why the bag of word is wrong)</a:t>
            </a:r>
          </a:p>
          <a:p>
            <a:endParaRPr lang="en-US" b="0" dirty="0"/>
          </a:p>
          <a:p>
            <a:r>
              <a:rPr lang="en-US" b="1" dirty="0"/>
              <a:t>What about the naïve </a:t>
            </a:r>
            <a:r>
              <a:rPr lang="en-US" b="1" dirty="0" err="1"/>
              <a:t>bayes</a:t>
            </a:r>
            <a:r>
              <a:rPr lang="en-US" b="1" dirty="0"/>
              <a:t> assumption?</a:t>
            </a:r>
          </a:p>
          <a:p>
            <a:r>
              <a:rPr lang="en-US" b="0" dirty="0"/>
              <a:t>Because it takes the assumption that two words completely occurs independently, which is not always the case!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wprops</a:t>
            </a:r>
            <a:r>
              <a:rPr lang="en-US" dirty="0"/>
              <a:t> are the word </a:t>
            </a:r>
            <a:r>
              <a:rPr lang="en-US" dirty="0" err="1"/>
              <a:t>propabilities</a:t>
            </a:r>
            <a:r>
              <a:rPr lang="en-US" dirty="0"/>
              <a:t>, examples p(good)</a:t>
            </a:r>
          </a:p>
          <a:p>
            <a:r>
              <a:rPr lang="en-US" dirty="0"/>
              <a:t> </a:t>
            </a:r>
            <a:r>
              <a:rPr lang="en-US" dirty="0" err="1"/>
              <a:t>cprops</a:t>
            </a:r>
            <a:r>
              <a:rPr lang="en-US" dirty="0"/>
              <a:t> are the conditional </a:t>
            </a:r>
            <a:r>
              <a:rPr lang="en-US" dirty="0" err="1"/>
              <a:t>propabilities</a:t>
            </a:r>
            <a:r>
              <a:rPr lang="en-US" dirty="0"/>
              <a:t>, example p(</a:t>
            </a:r>
            <a:r>
              <a:rPr lang="en-US" dirty="0" err="1"/>
              <a:t>good|positive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where do we get </a:t>
            </a:r>
            <a:r>
              <a:rPr lang="en-US" dirty="0" err="1"/>
              <a:t>wprobs</a:t>
            </a:r>
            <a:r>
              <a:rPr lang="en-US" dirty="0"/>
              <a:t> and </a:t>
            </a:r>
            <a:r>
              <a:rPr lang="en-US" dirty="0" err="1"/>
              <a:t>cprobs</a:t>
            </a:r>
            <a:r>
              <a:rPr lang="en-US" dirty="0"/>
              <a:t>? </a:t>
            </a:r>
            <a:r>
              <a:rPr lang="en-US" dirty="0">
                <a:sym typeface="Wingdings" panose="05000000000000000000" pitchFamily="2" charset="2"/>
              </a:rPr>
              <a:t>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6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cscores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class scores.</a:t>
            </a:r>
          </a:p>
          <a:p>
            <a:r>
              <a:rPr lang="en-US" dirty="0">
                <a:sym typeface="Wingdings" panose="05000000000000000000" pitchFamily="2" charset="2"/>
              </a:rPr>
              <a:t> x, y  a pair from the 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 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 the counter of a word for a particular class</a:t>
            </a:r>
            <a:endParaRPr lang="en-US" sz="12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  <a:p>
            <a:endParaRPr lang="en-US" dirty="0"/>
          </a:p>
          <a:p>
            <a:r>
              <a:rPr lang="en-US" dirty="0"/>
              <a:t>How many free parameters? </a:t>
            </a:r>
          </a:p>
          <a:p>
            <a:r>
              <a:rPr lang="en-US" dirty="0"/>
              <a:t>(k-1) + (v-1)k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another table in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7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= 1 and y = 2 are the classes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6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flipped the sign on the to go </a:t>
            </a:r>
            <a:r>
              <a:rPr lang="en-US" b="1" dirty="0"/>
              <a:t>from maximizing to minimizing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6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x is the data, y is the label </a:t>
            </a:r>
            <a:r>
              <a:rPr lang="en-US">
                <a:sym typeface="Wingdings" panose="05000000000000000000" pitchFamily="2" charset="2"/>
              </a:rPr>
              <a:t>(supervised)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11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dirty="0"/>
                  <a:t> + </a:t>
                </a:r>
                <a:r>
                  <a:rPr lang="en-US" i="0">
                    <a:latin typeface="Cambria Math" panose="02040503050406030204" pitchFamily="18" charset="0"/>
                  </a:rPr>
                  <a:t>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mr-IN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"exp"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2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just replacing the sets of good and bad with training data</a:t>
            </a:r>
          </a:p>
          <a:p>
            <a:endParaRPr lang="en-US" dirty="0"/>
          </a:p>
          <a:p>
            <a:r>
              <a:rPr lang="en-US" dirty="0"/>
              <a:t>We are getting the good and bad from the program on slide 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Zip </a:t>
            </a:r>
            <a:r>
              <a:rPr lang="en-US" dirty="0">
                <a:sym typeface="Wingdings" panose="05000000000000000000" pitchFamily="2" charset="2"/>
              </a:rPr>
              <a:t> takes two lists and gives tuple of every element in x and y so pairs! Scores is a word counter.</a:t>
            </a:r>
          </a:p>
          <a:p>
            <a:r>
              <a:rPr lang="en-US" dirty="0">
                <a:sym typeface="Wingdings" panose="05000000000000000000" pitchFamily="2" charset="2"/>
              </a:rPr>
              <a:t>Then we iterate over scores, divide them into good set and bad set. Then the good and bad sets would be used in the program on slide 5!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MLE: Maximum Likelihood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18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/>
              <a:t>is true. It's an application of the law of total probability: p(</a:t>
            </a:r>
            <a:r>
              <a:rPr lang="en-US" baseline="0" dirty="0" err="1"/>
              <a:t>x|yz</a:t>
            </a:r>
            <a:r>
              <a:rPr lang="en-US" baseline="0" dirty="0"/>
              <a:t>) = p(</a:t>
            </a:r>
            <a:r>
              <a:rPr lang="en-US" baseline="0" dirty="0" err="1"/>
              <a:t>x,y,z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); sum out x and you get p(</a:t>
            </a:r>
            <a:r>
              <a:rPr lang="en-US" baseline="0" dirty="0" err="1"/>
              <a:t>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/>
              <a:t>expand it all out, it's P(</a:t>
            </a:r>
            <a:r>
              <a:rPr lang="en-US" baseline="0" dirty="0" err="1"/>
              <a:t>z,y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5: 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</a:t>
            </a:r>
            <a:r>
              <a:rPr lang="en-US" dirty="0">
                <a:highlight>
                  <a:srgbClr val="FFFF00"/>
                </a:highlight>
              </a:rPr>
              <a:t>let's make two </a:t>
            </a:r>
            <a:r>
              <a:rPr lang="en-US" b="1" dirty="0">
                <a:highlight>
                  <a:srgbClr val="FFFF00"/>
                </a:highlight>
              </a:rPr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Bag of Words (</a:t>
            </a:r>
            <a:r>
              <a:rPr lang="en-US" b="1" dirty="0" err="1">
                <a:highlight>
                  <a:srgbClr val="FFFF00"/>
                </a:highlight>
              </a:rPr>
              <a:t>BoW</a:t>
            </a:r>
            <a:r>
              <a:rPr lang="en-US" b="1" dirty="0">
                <a:highlight>
                  <a:srgbClr val="FFFF00"/>
                </a:highlight>
              </a:rPr>
              <a:t>) assumption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Assume the order of the words in the document doesn't matter: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So called because a </a:t>
            </a:r>
            <a:r>
              <a:rPr lang="en-US" b="1" dirty="0">
                <a:highlight>
                  <a:srgbClr val="FFFF00"/>
                </a:highlight>
              </a:rPr>
              <a:t>bag</a:t>
            </a:r>
            <a:r>
              <a:rPr lang="en-US" dirty="0">
                <a:highlight>
                  <a:srgbClr val="FFFF00"/>
                </a:highlight>
              </a:rPr>
              <a:t> or </a:t>
            </a:r>
            <a:r>
              <a:rPr lang="en-US" b="1" dirty="0">
                <a:highlight>
                  <a:srgbClr val="FFFF00"/>
                </a:highlight>
              </a:rPr>
              <a:t>multiset</a:t>
            </a:r>
            <a:r>
              <a:rPr lang="en-US" dirty="0">
                <a:highlight>
                  <a:srgbClr val="FFFF00"/>
                </a:highlight>
              </a:rPr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 assumption</a:t>
            </a:r>
            <a:r>
              <a:rPr lang="en-US" dirty="0">
                <a:highlight>
                  <a:srgbClr val="FFFF00"/>
                </a:highlight>
              </a:rPr>
              <a:t>: Words are independent conditioned on their class: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Wait, but we were estimating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1) If P is a probability function, which of the following is equal to P(x | y, z)?</a:t>
            </a:r>
          </a:p>
          <a:p>
            <a:pPr lvl="1"/>
            <a:r>
              <a:rPr lang="en-US" sz="3200" dirty="0"/>
              <a:t>A) P(x) / P(y, z)</a:t>
            </a:r>
          </a:p>
          <a:p>
            <a:pPr lvl="1"/>
            <a:r>
              <a:rPr lang="en-US" sz="3200" dirty="0"/>
              <a:t>B) P(y)P(z) / P(x, y, z)</a:t>
            </a:r>
          </a:p>
          <a:p>
            <a:pPr lvl="1"/>
            <a:r>
              <a:rPr lang="en-US" sz="3200" dirty="0"/>
              <a:t>C) P(x, y, z) / P(y, z)</a:t>
            </a:r>
          </a:p>
          <a:p>
            <a:pPr lvl="1"/>
            <a:r>
              <a:rPr lang="en-US" sz="3200" dirty="0"/>
              <a:t>D) P(x)P(</a:t>
            </a:r>
            <a:r>
              <a:rPr lang="en-US" sz="3200" dirty="0" err="1"/>
              <a:t>x|y</a:t>
            </a:r>
            <a:r>
              <a:rPr lang="en-US" sz="3200" dirty="0"/>
              <a:t>)P(</a:t>
            </a:r>
            <a:r>
              <a:rPr lang="en-US" sz="3200" dirty="0" err="1"/>
              <a:t>x|z</a:t>
            </a:r>
            <a:r>
              <a:rPr lang="en-US" sz="32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/>
              <a:t>2) Which is/are guaranteed to be true (assume no null event cases)?</a:t>
            </a:r>
          </a:p>
          <a:p>
            <a:pPr lvl="1"/>
            <a:r>
              <a:rPr lang="en-US" sz="3200" dirty="0"/>
              <a:t>A)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B) ∀ x, </a:t>
            </a:r>
            <a:r>
              <a:rPr lang="en-US" sz="3200" dirty="0" err="1"/>
              <a:t>Σ</a:t>
            </a:r>
            <a:r>
              <a:rPr lang="en-US" sz="3200" baseline="-25000" dirty="0" err="1"/>
              <a:t>y</a:t>
            </a:r>
            <a:r>
              <a:rPr lang="en-US" sz="3200" dirty="0"/>
              <a:t> </a:t>
            </a:r>
            <a:r>
              <a:rPr lang="en-US" sz="3200" dirty="0" err="1"/>
              <a:t>Σ</a:t>
            </a:r>
            <a:r>
              <a:rPr lang="en-US" sz="3200" baseline="-25000" dirty="0" err="1"/>
              <a:t>z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C)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= 1</a:t>
            </a:r>
          </a:p>
          <a:p>
            <a:pPr lvl="1"/>
            <a:r>
              <a:rPr lang="en-US" sz="3200" dirty="0"/>
              <a:t>D)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P(</a:t>
            </a:r>
            <a:r>
              <a:rPr lang="en-US" sz="3200" dirty="0" err="1"/>
              <a:t>y|x</a:t>
            </a:r>
            <a:r>
              <a:rPr lang="en-US" sz="3200" dirty="0"/>
              <a:t>) P(</a:t>
            </a:r>
            <a:r>
              <a:rPr lang="en-US" sz="3200" dirty="0" err="1"/>
              <a:t>z|x</a:t>
            </a:r>
            <a:r>
              <a:rPr lang="en-US" sz="3200" dirty="0"/>
              <a:t>, y) = 1</a:t>
            </a:r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is/are equal to P(A|B, C, D)?</a:t>
            </a:r>
          </a:p>
          <a:p>
            <a:pPr lvl="1"/>
            <a:r>
              <a:rPr lang="en-US" dirty="0"/>
              <a:t>1) P(B, C, D | A) P(A)</a:t>
            </a:r>
          </a:p>
          <a:p>
            <a:pPr lvl="1"/>
            <a:r>
              <a:rPr lang="en-US" dirty="0"/>
              <a:t>2) P(B|C, D) P(B|A, C) P(B |A, D)</a:t>
            </a:r>
          </a:p>
          <a:p>
            <a:pPr lvl="1"/>
            <a:r>
              <a:rPr lang="en-US" dirty="0"/>
              <a:t>3) P(D, C, B | A) P(A) / P(D, C, B)</a:t>
            </a:r>
          </a:p>
          <a:p>
            <a:pPr lvl="1"/>
            <a:r>
              <a:rPr lang="en-US" dirty="0"/>
              <a:t>4)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Note that while P(A|B, C, D) ≠ P(B, C, D | A) P(A),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P(A|B, C, D)  = </a:t>
            </a: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Put the assumptions/rule together: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 (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assmptn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                                               ∝ P(Y) x P(with, horrific, Filled, ...|Y) (Bayes' rule)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                                                =  P(Y) x P(</a:t>
            </a:r>
            <a:r>
              <a:rPr lang="en-US" dirty="0" err="1">
                <a:highlight>
                  <a:srgbClr val="FFFF00"/>
                </a:highlight>
              </a:rPr>
              <a:t>with|Y</a:t>
            </a:r>
            <a:r>
              <a:rPr lang="en-US" dirty="0">
                <a:highlight>
                  <a:srgbClr val="FFFF00"/>
                </a:highlight>
              </a:rPr>
              <a:t>) x P(</a:t>
            </a:r>
            <a:r>
              <a:rPr lang="en-US" dirty="0" err="1">
                <a:highlight>
                  <a:srgbClr val="FFFF00"/>
                </a:highlight>
              </a:rPr>
              <a:t>horrific|Y</a:t>
            </a:r>
            <a:r>
              <a:rPr lang="en-US" dirty="0">
                <a:highlight>
                  <a:srgbClr val="FFFF00"/>
                </a:highlight>
              </a:rPr>
              <a:t>) x P(</a:t>
            </a:r>
            <a:r>
              <a:rPr lang="en-US" dirty="0" err="1">
                <a:highlight>
                  <a:srgbClr val="FFFF00"/>
                </a:highlight>
              </a:rPr>
              <a:t>Filled|Y</a:t>
            </a:r>
            <a:r>
              <a:rPr lang="en-US" dirty="0">
                <a:highlight>
                  <a:srgbClr val="FFFF00"/>
                </a:highlight>
              </a:rPr>
              <a:t>)...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                                                    (Naive Bayes </a:t>
            </a:r>
            <a:r>
              <a:rPr lang="en-US" dirty="0" err="1">
                <a:highlight>
                  <a:srgbClr val="FFFF00"/>
                </a:highlight>
              </a:rPr>
              <a:t>assmptn</a:t>
            </a:r>
            <a:r>
              <a:rPr lang="en-US" dirty="0">
                <a:highlight>
                  <a:srgbClr val="FFFF00"/>
                </a:highlight>
              </a:rPr>
              <a:t>)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assumption?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Yes, for many tasks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>
                <a:highlight>
                  <a:srgbClr val="FFFF00"/>
                </a:highlight>
              </a:rPr>
              <a:t>Naive Bayes has two kinds of parameters: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Class prior distribution </a:t>
            </a:r>
            <a:r>
              <a:rPr lang="en-US" b="1" dirty="0">
                <a:highlight>
                  <a:srgbClr val="FFFF00"/>
                </a:highlight>
              </a:rPr>
              <a:t>P(Y)</a:t>
            </a:r>
            <a:r>
              <a:rPr lang="en-US" dirty="0">
                <a:highlight>
                  <a:srgbClr val="FFFF00"/>
                </a:highlight>
              </a:rPr>
              <a:t> = belief in the class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Likelihood distribution </a:t>
            </a:r>
            <a:r>
              <a:rPr lang="en-US" b="1" dirty="0">
                <a:highlight>
                  <a:srgbClr val="FFFF00"/>
                </a:highlight>
              </a:rPr>
              <a:t>P(W|Y)</a:t>
            </a:r>
            <a:r>
              <a:rPr lang="en-US" dirty="0">
                <a:highlight>
                  <a:srgbClr val="FFFF00"/>
                </a:highlight>
              </a:rPr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events A, B, C, D and are given:</a:t>
            </a:r>
            <a:br>
              <a:rPr lang="en-US" dirty="0"/>
            </a:br>
            <a:r>
              <a:rPr lang="en-US" dirty="0"/>
              <a:t>   P(A) = 0.5              P(A,B) = 0.25</a:t>
            </a:r>
            <a:br>
              <a:rPr lang="en-US" dirty="0"/>
            </a:br>
            <a:r>
              <a:rPr lang="en-US" dirty="0"/>
              <a:t>   P(B) = 0.3              P(B|C) = 0.2</a:t>
            </a:r>
            <a:br>
              <a:rPr lang="en-US" dirty="0"/>
            </a:br>
            <a:r>
              <a:rPr lang="en-US" dirty="0"/>
              <a:t>   P(C) = 0.6              P(A|B,C) = 0.1</a:t>
            </a:r>
            <a:br>
              <a:rPr lang="en-US" dirty="0"/>
            </a:br>
            <a:r>
              <a:rPr lang="en-US" dirty="0"/>
              <a:t>   P(D) = 0.4              P(B|A,C) = 0.7</a:t>
            </a:r>
          </a:p>
          <a:p>
            <a:r>
              <a:rPr lang="en-US" dirty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0.15</a:t>
            </a:r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the frequency table above. What is P(</a:t>
            </a:r>
            <a:r>
              <a:rPr lang="en-US" dirty="0" err="1"/>
              <a:t>great|pos</a:t>
            </a:r>
            <a:r>
              <a:rPr lang="en-US" dirty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5/20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horrible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 general we call the elements of the representation we feed to a classifier/learner/predictor/etc.</a:t>
            </a: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>
                <a:highlight>
                  <a:srgbClr val="FFFF00"/>
                </a:highlight>
              </a:rPr>
              <a:t>So far, we have been using single words as our features </a:t>
            </a:r>
            <a:r>
              <a:rPr lang="en-US" dirty="0"/>
              <a:t>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Bigrams</a:t>
            </a:r>
            <a:r>
              <a:rPr lang="en-US" dirty="0"/>
              <a:t>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>
                <a:highlight>
                  <a:srgbClr val="FFFF00"/>
                </a:highlight>
              </a:rPr>
              <a:t>normalized unigrams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root form</a:t>
            </a:r>
            <a:r>
              <a:rPr lang="en-US" dirty="0"/>
              <a:t>: "like" (instead of "liked", "liking", etc.) (cf. morphology lecture)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punc</a:t>
            </a:r>
            <a:r>
              <a:rPr lang="en-US" dirty="0">
                <a:highlight>
                  <a:srgbClr val="FFFF00"/>
                </a:highlight>
              </a:rPr>
              <a:t>-normalized</a:t>
            </a:r>
            <a:r>
              <a:rPr lang="en-US" dirty="0"/>
              <a:t> ("Great!" instead of "Great!!!", "Great!!!!!")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spelling correction </a:t>
            </a:r>
            <a:r>
              <a:rPr lang="en-US" dirty="0"/>
              <a:t>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>
                <a:highlight>
                  <a:srgbClr val="FFFF00"/>
                </a:highlight>
              </a:rPr>
              <a:t>length of the document</a:t>
            </a:r>
            <a:r>
              <a:rPr lang="en-US" dirty="0"/>
              <a:t>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>
                <a:highlight>
                  <a:srgbClr val="FFFF00"/>
                </a:highlight>
              </a:rPr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Naive Bayes Assumption: P(A</a:t>
            </a:r>
            <a:r>
              <a:rPr lang="en-US" baseline="-25000" dirty="0">
                <a:highlight>
                  <a:srgbClr val="FFFF00"/>
                </a:highlight>
              </a:rPr>
              <a:t>1,</a:t>
            </a:r>
            <a:r>
              <a:rPr lang="en-US" dirty="0">
                <a:highlight>
                  <a:srgbClr val="FFFF00"/>
                </a:highlight>
              </a:rPr>
              <a:t> A</a:t>
            </a:r>
            <a:r>
              <a:rPr lang="en-US" baseline="-25000" dirty="0">
                <a:highlight>
                  <a:srgbClr val="FFFF00"/>
                </a:highlight>
              </a:rPr>
              <a:t>2,</a:t>
            </a:r>
            <a:r>
              <a:rPr lang="en-US" dirty="0">
                <a:highlight>
                  <a:srgbClr val="FFFF00"/>
                </a:highlight>
              </a:rPr>
              <a:t> ...|B) = P(A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|B)P(A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|B)...</a:t>
            </a:r>
          </a:p>
          <a:p>
            <a:r>
              <a:rPr lang="en-US" dirty="0">
                <a:highlight>
                  <a:srgbClr val="FFFF00"/>
                </a:highlight>
              </a:rPr>
              <a:t>Feature choice can make this assumption more naive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</a:t>
            </a:r>
            <a:r>
              <a:rPr lang="en-US" dirty="0">
                <a:highlight>
                  <a:srgbClr val="FFFF00"/>
                </a:highlight>
              </a:rPr>
              <a:t>parts of the input that are overrepresented by features have more influence</a:t>
            </a:r>
          </a:p>
          <a:p>
            <a:r>
              <a:rPr lang="en-US" dirty="0"/>
              <a:t>Analogy: </a:t>
            </a:r>
            <a:r>
              <a:rPr lang="en-US" dirty="0">
                <a:highlight>
                  <a:srgbClr val="FFFF00"/>
                </a:highlight>
              </a:rPr>
              <a:t>ask 5 people what they thought of the movie, but they all ask the same person and repeat what she said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We've been making a single classification decision about a whole document but this can apply to other tasks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Named Entity Recognition (NER): </a:t>
            </a:r>
            <a:r>
              <a:rPr lang="en-US" dirty="0"/>
              <a:t>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Words Sense Disambiguation (WSD): </a:t>
            </a:r>
            <a:r>
              <a:rPr lang="en-US" dirty="0"/>
              <a:t>make semantic decisions for ambiguous words (e.g. 'interest', 'bank')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Part of Speech (POS) Tagging: </a:t>
            </a:r>
            <a:r>
              <a:rPr lang="en-US" dirty="0"/>
              <a:t>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unimportant features won't be discriminating</a:t>
            </a:r>
          </a:p>
          <a:p>
            <a:r>
              <a:rPr lang="en-US" dirty="0">
                <a:highlight>
                  <a:srgbClr val="FFFF00"/>
                </a:highlight>
              </a:rPr>
              <a:t>But it's helpful to know something about your domain when designing features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are </a:t>
            </a:r>
            <a:r>
              <a:rPr lang="en-US" dirty="0" err="1">
                <a:highlight>
                  <a:srgbClr val="FFFF00"/>
                </a:highlight>
              </a:rPr>
              <a:t>subword</a:t>
            </a:r>
            <a:r>
              <a:rPr lang="en-US" dirty="0">
                <a:highlight>
                  <a:srgbClr val="FFFF00"/>
                </a:highlight>
              </a:rPr>
              <a:t> units important?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More features =&gt; more flexibility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More features =&gt; more expensive to train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More features =&gt; more </a:t>
            </a:r>
            <a:r>
              <a:rPr lang="en-US" u="sng" dirty="0">
                <a:highlight>
                  <a:srgbClr val="FFFF00"/>
                </a:highlight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Training data: </a:t>
            </a:r>
            <a:r>
              <a:rPr lang="en-US" dirty="0"/>
              <a:t>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Development/tuning data</a:t>
            </a:r>
            <a:r>
              <a:rPr lang="en-US" dirty="0"/>
              <a:t>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Test data</a:t>
            </a:r>
            <a:r>
              <a:rPr lang="en-US" dirty="0"/>
              <a:t>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Rather than top-down features, let's use data-driven features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Our intuitions about word sentiment aren't perfect</a:t>
            </a:r>
          </a:p>
          <a:p>
            <a:r>
              <a:rPr lang="en-US" b="1" dirty="0">
                <a:highlight>
                  <a:srgbClr val="FFFF00"/>
                </a:highlight>
              </a:rPr>
              <a:t>Supervised </a:t>
            </a:r>
            <a:r>
              <a:rPr lang="en-US" dirty="0">
                <a:highlight>
                  <a:srgbClr val="FFFF00"/>
                </a:highlight>
              </a:rPr>
              <a:t>(aka Inductive) = learn from </a:t>
            </a:r>
            <a:r>
              <a:rPr lang="en-US" b="1" dirty="0">
                <a:highlight>
                  <a:srgbClr val="FFFF00"/>
                </a:highlight>
              </a:rPr>
              <a:t>labeled</a:t>
            </a:r>
            <a:r>
              <a:rPr lang="en-US" dirty="0">
                <a:highlight>
                  <a:srgbClr val="FFFF00"/>
                </a:highlight>
              </a:rPr>
              <a:t> examples. Recipe: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training</a:t>
            </a:r>
            <a:r>
              <a:rPr lang="en-US" dirty="0">
                <a:highlight>
                  <a:srgbClr val="FFFF00"/>
                </a:highlight>
              </a:rPr>
              <a:t> corpus of (</a:t>
            </a:r>
            <a:r>
              <a:rPr lang="en-US" i="1" dirty="0">
                <a:highlight>
                  <a:srgbClr val="FFFF00"/>
                </a:highlight>
              </a:rPr>
              <a:t>x, y</a:t>
            </a:r>
            <a:r>
              <a:rPr lang="en-US" dirty="0">
                <a:highlight>
                  <a:srgbClr val="FFFF00"/>
                </a:highlight>
              </a:rPr>
              <a:t>) (review, label) pairs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learning algorithm</a:t>
            </a:r>
          </a:p>
          <a:p>
            <a:r>
              <a:rPr lang="en-US" dirty="0">
                <a:highlight>
                  <a:srgbClr val="FFFF00"/>
                </a:highlight>
              </a:rPr>
              <a:t>Other kinds of learning (not covered here):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Unsupervised</a:t>
            </a:r>
            <a:r>
              <a:rPr lang="en-US" dirty="0">
                <a:highlight>
                  <a:srgbClr val="FFFF00"/>
                </a:highlight>
              </a:rPr>
              <a:t>: Data is provided but no labels are given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Semi-Supervised: </a:t>
            </a:r>
            <a:r>
              <a:rPr lang="en-US" dirty="0">
                <a:highlight>
                  <a:srgbClr val="FFFF00"/>
                </a:highlight>
              </a:rPr>
              <a:t>Data is provided but only some of it is labeled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Reinforcement</a:t>
            </a:r>
            <a:r>
              <a:rPr lang="en-US" dirty="0">
                <a:highlight>
                  <a:srgbClr val="FFFF00"/>
                </a:highlight>
              </a:rPr>
              <a:t>: No clear labels, but feedback (in the form of a reward) is accessible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</a:t>
            </a:r>
            <a:r>
              <a:rPr lang="en-US" dirty="0">
                <a:highlight>
                  <a:srgbClr val="FFFF00"/>
                </a:highlight>
              </a:rPr>
              <a:t>That value is called the </a:t>
            </a:r>
            <a:r>
              <a:rPr lang="en-US" u="sng" dirty="0">
                <a:highlight>
                  <a:srgbClr val="FFFF00"/>
                </a:highlight>
              </a:rPr>
              <a:t>loss</a:t>
            </a:r>
            <a:r>
              <a:rPr lang="en-US" dirty="0">
                <a:highlight>
                  <a:srgbClr val="FFFF00"/>
                </a:highlight>
              </a:rPr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</a:t>
            </a:r>
            <a:r>
              <a:rPr lang="en-US" dirty="0">
                <a:highlight>
                  <a:srgbClr val="FFFF00"/>
                </a:highlight>
              </a:rPr>
              <a:t>This is a differentiable and continuous function, so take the derivative and move away from 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</a:t>
            </a:r>
            <a:r>
              <a:rPr lang="en-US" dirty="0" err="1">
                <a:highlight>
                  <a:srgbClr val="FFFF00"/>
                </a:highlight>
              </a:rPr>
              <a:t>wT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</a:t>
            </a:r>
            <a:r>
              <a:rPr lang="en-US" dirty="0" err="1">
                <a:highlight>
                  <a:srgbClr val="FFFF00"/>
                </a:highlight>
              </a:rPr>
              <a:t>w</a:t>
            </a:r>
            <a:r>
              <a:rPr lang="en-US" baseline="30000" dirty="0" err="1">
                <a:highlight>
                  <a:srgbClr val="FFFF00"/>
                </a:highlight>
              </a:rPr>
              <a:t>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>
                <a:highlight>
                  <a:srgbClr val="FFFF00"/>
                </a:highlight>
              </a:rPr>
              <a:t>∂/∂w 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Since it's not closed-form like NB, weights need to be iteratively updated for some length of time</a:t>
            </a:r>
            <a:r>
              <a:rPr lang="en-US" dirty="0"/>
              <a:t>. How long? Black art.</a:t>
            </a:r>
          </a:p>
          <a:p>
            <a:r>
              <a:rPr lang="en-US" dirty="0"/>
              <a:t>What order to process the data? </a:t>
            </a:r>
            <a:r>
              <a:rPr lang="en-US" dirty="0">
                <a:highlight>
                  <a:srgbClr val="FFFF00"/>
                </a:highlight>
              </a:rPr>
              <a:t>Probably randomly shuffle, but experimentally determined</a:t>
            </a:r>
          </a:p>
          <a:p>
            <a:r>
              <a:rPr lang="en-US" dirty="0">
                <a:highlight>
                  <a:srgbClr val="FFFF00"/>
                </a:highlight>
              </a:rPr>
              <a:t>Avoiding overfitting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Averaging: Keep track of all weight vectors learned, then average them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Early stopping: Check performance on a dev set, then stop when it stops improving</a:t>
            </a:r>
          </a:p>
          <a:p>
            <a:r>
              <a:rPr lang="en-US" dirty="0">
                <a:highlight>
                  <a:srgbClr val="FFFF00"/>
                </a:highlight>
              </a:rPr>
              <a:t>Support Vector Machine (SVM): </a:t>
            </a:r>
            <a:r>
              <a:rPr lang="en-US" dirty="0"/>
              <a:t>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 is a score, not a probability. Further, it ranges from -∞ to +∞.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Let's consider </a:t>
                </a:r>
                <a:r>
                  <a:rPr lang="en-US" dirty="0" err="1">
                    <a:highlight>
                      <a:srgbClr val="FFFF00"/>
                    </a:highlight>
                  </a:rPr>
                  <a:t>exp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:r>
                  <a:rPr lang="en-US" dirty="0" err="1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)), which is always positive, and monotone. 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 can define P(</a:t>
                </a:r>
                <a:r>
                  <a:rPr lang="en-US" dirty="0" err="1">
                    <a:highlight>
                      <a:srgbClr val="FFFF00"/>
                    </a:highlight>
                  </a:rPr>
                  <a:t>y|x</a:t>
                </a:r>
                <a:r>
                  <a:rPr lang="en-US" dirty="0">
                    <a:highlight>
                      <a:srgbClr val="FFFF00"/>
                    </a:highlight>
                  </a:rPr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We'd like to pick w 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</a:t>
                </a:r>
                <a:r>
                  <a:rPr lang="en-US" dirty="0">
                    <a:highlight>
                      <a:srgbClr val="FFFF00"/>
                    </a:highlight>
                  </a:rPr>
                  <a:t>w+=𝛟(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)-𝛟(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</a:t>
            </a:r>
            <a:r>
              <a:rPr lang="en-US" dirty="0">
                <a:highlight>
                  <a:srgbClr val="FFFF00"/>
                </a:highlight>
              </a:rPr>
              <a:t> model and </a:t>
            </a:r>
            <a:r>
              <a:rPr lang="en-US" b="1" dirty="0">
                <a:highlight>
                  <a:srgbClr val="FFFF00"/>
                </a:highlight>
              </a:rPr>
              <a:t>Bag of Words</a:t>
            </a:r>
            <a:r>
              <a:rPr lang="en-US" dirty="0">
                <a:highlight>
                  <a:srgbClr val="FFFF00"/>
                </a:highlight>
              </a:rPr>
              <a:t> assumption are a simple, fast probabilistic approach to text classification</a:t>
            </a:r>
          </a:p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allows more arbitrary features at the cost of slower learning and a requirement of more data</a:t>
            </a:r>
          </a:p>
          <a:p>
            <a:r>
              <a:rPr lang="en-US" b="1" dirty="0">
                <a:highlight>
                  <a:srgbClr val="FFFF00"/>
                </a:highlight>
              </a:rPr>
              <a:t>Logistic Regression</a:t>
            </a:r>
            <a:r>
              <a:rPr lang="en-US" dirty="0">
                <a:highlight>
                  <a:srgbClr val="FFFF00"/>
                </a:highlight>
              </a:rPr>
              <a:t> adds probabilities back into the arbitrary feature and weight capability of perceptron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72116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17423</TotalTime>
  <Words>5552</Words>
  <Application>Microsoft Macintosh PowerPoint</Application>
  <PresentationFormat>Widescreen</PresentationFormat>
  <Paragraphs>1011</Paragraphs>
  <Slides>61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Bashar Alhafni</cp:lastModifiedBy>
  <cp:revision>230</cp:revision>
  <cp:lastPrinted>2017-09-08T05:04:20Z</cp:lastPrinted>
  <dcterms:created xsi:type="dcterms:W3CDTF">2017-08-30T21:07:33Z</dcterms:created>
  <dcterms:modified xsi:type="dcterms:W3CDTF">2018-10-03T15:43:55Z</dcterms:modified>
</cp:coreProperties>
</file>